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89" d="100"/>
          <a:sy n="89" d="100"/>
        </p:scale>
        <p:origin x="-13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0FE5B1-4819-4C5F-825F-72B1EEB4B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00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CC257F-BC51-43A0-A846-D133FDAD8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7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305D8C35-60BD-487B-AB8A-534C88AE80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8FAAB-7D51-4F75-9776-A38208E2A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49ADD-051C-42A3-BA5D-283B3F7644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4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E23F0A-CBAA-422B-A979-93A496D92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06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6D0ED-0C70-4FDC-80D3-0A4719BF0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33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472CBB-C009-4F29-B887-B5E3EF59BD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BE3D52-1657-477B-8BDA-E3E35B9B4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6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34FA4A-C888-4F40-A80C-7F56C6AFD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D338-55CE-4180-B9ED-FDA7E1B15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8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1C34-2474-4AF2-9C1E-00B393BCC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D699F-AB8C-4530-BC71-50FE44576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87B5F-4756-41D9-8DB3-1650DD54C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2F827-0CA7-47E2-9B19-155800675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0C3F6-D929-4067-9087-3254D6269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6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11F3C-FD85-445A-BB10-DB83F1F21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7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C4F05-4936-47A5-B86D-4582884FB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1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B7A195-1D59-40A6-B028-97DBE9B6A7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2348880"/>
            <a:ext cx="5940152" cy="2088232"/>
          </a:xfrm>
        </p:spPr>
        <p:txBody>
          <a:bodyPr/>
          <a:lstStyle/>
          <a:p>
            <a:pPr algn="ctr"/>
            <a:r>
              <a:rPr lang="uk-UA" sz="2800" i="1" dirty="0"/>
              <a:t>Концептуальні орієнтири </a:t>
            </a:r>
            <a:r>
              <a:rPr lang="uk-UA" sz="2800" i="1" dirty="0" err="1"/>
              <a:t>компетентнісно</a:t>
            </a:r>
            <a:r>
              <a:rPr lang="uk-UA" sz="2800" i="1" dirty="0"/>
              <a:t> зорієнтованого підходу в освітній діяльності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733256"/>
            <a:ext cx="8856984" cy="457200"/>
          </a:xfrm>
        </p:spPr>
        <p:txBody>
          <a:bodyPr/>
          <a:lstStyle/>
          <a:p>
            <a:pPr algn="r"/>
            <a:r>
              <a:rPr lang="uk-UA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b="1" i="1" dirty="0" smtClean="0">
                <a:solidFill>
                  <a:srgbClr val="0070C0"/>
                </a:solidFill>
              </a:rPr>
              <a:t>Марина </a:t>
            </a:r>
            <a:r>
              <a:rPr lang="uk-UA" sz="2400" b="1" i="1" dirty="0" err="1" smtClean="0">
                <a:solidFill>
                  <a:srgbClr val="0070C0"/>
                </a:solidFill>
              </a:rPr>
              <a:t>Ватковська</a:t>
            </a:r>
            <a:r>
              <a:rPr lang="uk-UA" sz="2400" b="1" i="1" dirty="0" smtClean="0">
                <a:solidFill>
                  <a:srgbClr val="0070C0"/>
                </a:solidFill>
              </a:rPr>
              <a:t>, проректор ДОІППО 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Vatkovskyi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088"/>
            <a:ext cx="291632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«Весь первый этаж был занят отделом Линейного Счастья. … Здесь работали на оптимизм. Здесь делали все возможное и невозможное …, чтобы повысить душевный тонус каждого человека и целых человеческих коллективов</a:t>
            </a:r>
            <a:r>
              <a:rPr lang="ru-RU" b="1" i="1" dirty="0" smtClean="0">
                <a:solidFill>
                  <a:srgbClr val="0070C0"/>
                </a:solidFill>
              </a:rPr>
              <a:t>.»</a:t>
            </a:r>
          </a:p>
          <a:p>
            <a:pPr marL="0" indent="0" algn="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Брат</a:t>
            </a:r>
            <a:r>
              <a:rPr lang="uk-UA" b="1" dirty="0">
                <a:solidFill>
                  <a:srgbClr val="0070C0"/>
                </a:solidFill>
              </a:rPr>
              <a:t>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Стругац</a:t>
            </a:r>
            <a:r>
              <a:rPr lang="uk-UA" b="1" dirty="0">
                <a:solidFill>
                  <a:srgbClr val="0070C0"/>
                </a:solidFill>
              </a:rPr>
              <a:t>ь</a:t>
            </a:r>
            <a:r>
              <a:rPr lang="ru-RU" b="1" dirty="0">
                <a:solidFill>
                  <a:srgbClr val="0070C0"/>
                </a:solidFill>
              </a:rPr>
              <a:t>к</a:t>
            </a:r>
            <a:r>
              <a:rPr lang="uk-UA" b="1" dirty="0" smtClean="0">
                <a:solidFill>
                  <a:srgbClr val="0070C0"/>
                </a:solidFill>
              </a:rPr>
              <a:t>і, «Понеділок починається в суботу»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1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в системі освіти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Перехід </a:t>
            </a:r>
            <a:r>
              <a:rPr lang="uk-UA" sz="2800" b="1" i="1" dirty="0">
                <a:solidFill>
                  <a:srgbClr val="0070C0"/>
                </a:solidFill>
              </a:rPr>
              <a:t>до інформаційного суспільства і постіндустріальної економіки, покликаний супроводжуватися процесом безперервної освіти - «навчання довжиною в життя (</a:t>
            </a:r>
            <a:r>
              <a:rPr lang="ru-RU" sz="2800" b="1" i="1" dirty="0" err="1">
                <a:solidFill>
                  <a:srgbClr val="0070C0"/>
                </a:solidFill>
              </a:rPr>
              <a:t>lifelong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learning</a:t>
            </a:r>
            <a:r>
              <a:rPr lang="uk-UA" sz="2800" b="1" i="1" dirty="0">
                <a:solidFill>
                  <a:srgbClr val="0070C0"/>
                </a:solidFill>
              </a:rPr>
              <a:t> ).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5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Фундаментальні  </a:t>
            </a:r>
            <a:r>
              <a:rPr lang="uk-UA" dirty="0"/>
              <a:t>цілі освіти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70C0"/>
                </a:solidFill>
              </a:rPr>
              <a:t>Навчити  </a:t>
            </a:r>
            <a:r>
              <a:rPr lang="uk-UA" sz="2400" b="1" i="1" dirty="0">
                <a:solidFill>
                  <a:srgbClr val="0070C0"/>
                </a:solidFill>
              </a:rPr>
              <a:t>отримувати знання </a:t>
            </a:r>
            <a:endParaRPr lang="uk-UA" sz="2400" b="1" i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uk-UA" sz="2400" b="1" i="1" dirty="0" smtClean="0">
                <a:solidFill>
                  <a:srgbClr val="0070C0"/>
                </a:solidFill>
              </a:rPr>
              <a:t>(</a:t>
            </a:r>
            <a:r>
              <a:rPr lang="uk-UA" sz="2400" b="1" i="1" dirty="0">
                <a:solidFill>
                  <a:srgbClr val="0070C0"/>
                </a:solidFill>
              </a:rPr>
              <a:t>Вчити вчитися</a:t>
            </a:r>
            <a:r>
              <a:rPr lang="uk-UA" sz="2400" b="1" i="1" dirty="0" smtClean="0">
                <a:solidFill>
                  <a:srgbClr val="0070C0"/>
                </a:solidFill>
              </a:rPr>
              <a:t>);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endParaRPr lang="uk-UA" sz="2400" b="1" i="1" dirty="0" smtClean="0">
              <a:solidFill>
                <a:srgbClr val="0070C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70C0"/>
                </a:solidFill>
              </a:rPr>
              <a:t> Навчити   </a:t>
            </a:r>
            <a:r>
              <a:rPr lang="uk-UA" sz="2400" b="1" i="1" dirty="0">
                <a:solidFill>
                  <a:srgbClr val="0070C0"/>
                </a:solidFill>
              </a:rPr>
              <a:t>працювати і заробляти гроші </a:t>
            </a:r>
            <a:r>
              <a:rPr lang="uk-UA" sz="2400" b="1" i="1" dirty="0" smtClean="0">
                <a:solidFill>
                  <a:srgbClr val="0070C0"/>
                </a:solidFill>
              </a:rPr>
              <a:t>(Навчання </a:t>
            </a:r>
            <a:r>
              <a:rPr lang="uk-UA" sz="2400" b="1" i="1" dirty="0">
                <a:solidFill>
                  <a:srgbClr val="0070C0"/>
                </a:solidFill>
              </a:rPr>
              <a:t>для праці); </a:t>
            </a:r>
            <a:endParaRPr lang="uk-UA" sz="2400" b="1" i="1" dirty="0" smtClean="0">
              <a:solidFill>
                <a:srgbClr val="0070C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endParaRPr lang="uk-UA" sz="2400" b="1" i="1" dirty="0" smtClean="0">
              <a:solidFill>
                <a:srgbClr val="0070C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70C0"/>
                </a:solidFill>
              </a:rPr>
              <a:t>Навчити </a:t>
            </a:r>
            <a:r>
              <a:rPr lang="uk-UA" sz="2400" b="1" i="1" dirty="0">
                <a:solidFill>
                  <a:srgbClr val="0070C0"/>
                </a:solidFill>
              </a:rPr>
              <a:t>жити </a:t>
            </a:r>
            <a:endParaRPr lang="uk-UA" sz="2400" b="1" i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uk-UA" sz="2400" b="1" i="1" dirty="0" smtClean="0">
                <a:solidFill>
                  <a:srgbClr val="0070C0"/>
                </a:solidFill>
              </a:rPr>
              <a:t>( </a:t>
            </a:r>
            <a:r>
              <a:rPr lang="uk-UA" sz="2400" b="1" i="1" dirty="0">
                <a:solidFill>
                  <a:srgbClr val="0070C0"/>
                </a:solidFill>
              </a:rPr>
              <a:t>Навчання для буття </a:t>
            </a:r>
            <a:r>
              <a:rPr lang="uk-UA" sz="2400" b="1" i="1" dirty="0" smtClean="0">
                <a:solidFill>
                  <a:srgbClr val="0070C0"/>
                </a:solidFill>
              </a:rPr>
              <a:t>);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endParaRPr lang="uk-UA" sz="2400" b="1" i="1" dirty="0" smtClean="0">
              <a:solidFill>
                <a:srgbClr val="0070C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0070C0"/>
                </a:solidFill>
              </a:rPr>
              <a:t>Навчити </a:t>
            </a:r>
            <a:r>
              <a:rPr lang="uk-UA" sz="2400" b="1" i="1" dirty="0">
                <a:solidFill>
                  <a:srgbClr val="0070C0"/>
                </a:solidFill>
              </a:rPr>
              <a:t>жити разом </a:t>
            </a:r>
            <a:endParaRPr lang="uk-UA" sz="2400" b="1" i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uk-UA" sz="2400" b="1" i="1" dirty="0" smtClean="0">
                <a:solidFill>
                  <a:srgbClr val="0070C0"/>
                </a:solidFill>
              </a:rPr>
              <a:t>(</a:t>
            </a:r>
            <a:r>
              <a:rPr lang="uk-UA" sz="2400" b="1" i="1" dirty="0">
                <a:solidFill>
                  <a:srgbClr val="0070C0"/>
                </a:solidFill>
              </a:rPr>
              <a:t>Навчання для спільного життя ).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Компетентність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Петербурзький</a:t>
            </a:r>
            <a:r>
              <a:rPr lang="ru-RU" dirty="0"/>
              <a:t> </a:t>
            </a:r>
            <a:r>
              <a:rPr lang="ru-RU" dirty="0" err="1"/>
              <a:t>вчений</a:t>
            </a:r>
            <a:r>
              <a:rPr lang="ru-RU" dirty="0"/>
              <a:t> Олег </a:t>
            </a:r>
            <a:r>
              <a:rPr lang="ru-RU" dirty="0" err="1"/>
              <a:t>Лебедєв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«Компе</a:t>
            </a:r>
            <a:r>
              <a:rPr lang="uk-UA" b="1" i="1" dirty="0" err="1">
                <a:solidFill>
                  <a:srgbClr val="0070C0"/>
                </a:solidFill>
              </a:rPr>
              <a:t>тентність</a:t>
            </a:r>
            <a:r>
              <a:rPr lang="ru-RU" b="1" i="1" dirty="0">
                <a:solidFill>
                  <a:srgbClr val="0070C0"/>
                </a:solidFill>
              </a:rPr>
              <a:t> - </a:t>
            </a:r>
            <a:r>
              <a:rPr lang="ru-RU" b="1" i="1" dirty="0" err="1">
                <a:solidFill>
                  <a:srgbClr val="0070C0"/>
                </a:solidFill>
              </a:rPr>
              <a:t>це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здатність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діяти</a:t>
            </a:r>
            <a:r>
              <a:rPr lang="ru-RU" b="1" i="1" dirty="0">
                <a:solidFill>
                  <a:srgbClr val="0070C0"/>
                </a:solidFill>
              </a:rPr>
              <a:t> в </a:t>
            </a:r>
            <a:r>
              <a:rPr lang="ru-RU" b="1" i="1" dirty="0" err="1">
                <a:solidFill>
                  <a:srgbClr val="0070C0"/>
                </a:solidFill>
              </a:rPr>
              <a:t>ситуації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невизначеності</a:t>
            </a:r>
            <a:r>
              <a:rPr lang="ru-RU" b="1" i="1" dirty="0">
                <a:solidFill>
                  <a:srgbClr val="0070C0"/>
                </a:solidFill>
              </a:rPr>
              <a:t> »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5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Інформаційні технології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i="1" dirty="0">
                <a:solidFill>
                  <a:srgbClr val="0070C0"/>
                </a:solidFill>
              </a:rPr>
              <a:t>На порядку денному стоїть надзвичайно масштабна і складна задача - адаптація нових інструментів для потреб освіти, їх апробація і впровадження 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Основна парадигма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0070C0"/>
                </a:solidFill>
              </a:rPr>
              <a:t>Навчання  </a:t>
            </a:r>
            <a:r>
              <a:rPr lang="uk-UA" b="1" i="1" dirty="0">
                <a:solidFill>
                  <a:srgbClr val="0070C0"/>
                </a:solidFill>
              </a:rPr>
              <a:t>вчителів повинно здійснюватися аналогічно тому , як вони самі будуть навчати згодом. 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7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927100"/>
          </a:xfrm>
        </p:spPr>
        <p:txBody>
          <a:bodyPr/>
          <a:lstStyle/>
          <a:p>
            <a:r>
              <a:rPr lang="uk-UA" dirty="0"/>
              <a:t>Який образ педагогів у нас виникає , коли ми думаємо про підвищення їх професіоналізму 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49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927100"/>
          </a:xfrm>
        </p:spPr>
        <p:txBody>
          <a:bodyPr/>
          <a:lstStyle/>
          <a:p>
            <a:r>
              <a:rPr lang="uk-UA" dirty="0"/>
              <a:t>Педагоги, які сприяють змінам на краще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24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6" t="19743" r="28617" b="15846"/>
          <a:stretch/>
        </p:blipFill>
        <p:spPr bwMode="auto">
          <a:xfrm>
            <a:off x="179512" y="188640"/>
            <a:ext cx="8496944" cy="648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07768"/>
      </p:ext>
    </p:extLst>
  </p:cSld>
  <p:clrMapOvr>
    <a:masterClrMapping/>
  </p:clrMapOvr>
</p:sld>
</file>

<file path=ppt/theme/theme1.xml><?xml version="1.0" encoding="utf-8"?>
<a:theme xmlns:a="http://schemas.openxmlformats.org/drawingml/2006/main" name="Vatkovska_9_10_13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Vatkovska_9_10_13</Template>
  <TotalTime>27</TotalTime>
  <Words>208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Vatkovska_9_10_13</vt:lpstr>
      <vt:lpstr>Концептуальні орієнтири компетентнісно зорієнтованого підходу в освітній діяльності</vt:lpstr>
      <vt:lpstr>Зміни в системі освіти</vt:lpstr>
      <vt:lpstr>Фундаментальні  цілі освіти </vt:lpstr>
      <vt:lpstr>Компетентність</vt:lpstr>
      <vt:lpstr>Інформаційні технології</vt:lpstr>
      <vt:lpstr>Основна парадигма </vt:lpstr>
      <vt:lpstr>Який образ педагогів у нас виникає , коли ми думаємо про підвищення їх професіоналізму ? </vt:lpstr>
      <vt:lpstr>Педагоги, які сприяють змінам на краще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Vatkovskyi</dc:creator>
  <cp:lastModifiedBy>Vatkovskyi</cp:lastModifiedBy>
  <cp:revision>9</cp:revision>
  <dcterms:created xsi:type="dcterms:W3CDTF">2013-10-08T19:18:06Z</dcterms:created>
  <dcterms:modified xsi:type="dcterms:W3CDTF">2013-10-08T19:47:06Z</dcterms:modified>
</cp:coreProperties>
</file>