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2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71" r:id="rId15"/>
    <p:sldId id="267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 advTm="30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 advTm="30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 advTm="30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 advTm="30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 advTm="30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30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30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 advTm="30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 advTm="30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 advTm="30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 advTm="30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D456D8-BAE8-4C29-8607-68C4BF548EAD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0091B5-D972-4DAA-B82E-8464BF91193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30000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645024"/>
            <a:ext cx="5795476" cy="1512167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3100" b="1" dirty="0" smtClean="0">
                <a:solidFill>
                  <a:srgbClr val="660066"/>
                </a:solidFill>
              </a:rPr>
              <a:t>Картотека як необхідний інструмент організації методичного кабінету</a:t>
            </a:r>
            <a:r>
              <a:rPr lang="uk-UA" sz="4000" dirty="0" smtClean="0">
                <a:solidFill>
                  <a:srgbClr val="660066"/>
                </a:solidFill>
              </a:rPr>
              <a:t/>
            </a:r>
            <a:br>
              <a:rPr lang="uk-UA" sz="4000" dirty="0" smtClean="0">
                <a:solidFill>
                  <a:srgbClr val="660066"/>
                </a:solidFill>
              </a:rPr>
            </a:br>
            <a:r>
              <a:rPr lang="uk-UA" sz="4000" dirty="0">
                <a:solidFill>
                  <a:srgbClr val="660066"/>
                </a:solidFill>
              </a:rPr>
              <a:t/>
            </a:r>
            <a:br>
              <a:rPr lang="uk-UA" sz="4000" dirty="0">
                <a:solidFill>
                  <a:srgbClr val="660066"/>
                </a:solidFill>
              </a:rPr>
            </a:br>
            <a:r>
              <a:rPr lang="uk-UA" sz="2200" b="1" dirty="0" smtClean="0">
                <a:solidFill>
                  <a:srgbClr val="660066"/>
                </a:solidFill>
              </a:rPr>
              <a:t>Наталія САВІНОВА</a:t>
            </a:r>
            <a:r>
              <a:rPr lang="uk-UA" sz="2200" dirty="0" smtClean="0">
                <a:solidFill>
                  <a:srgbClr val="660066"/>
                </a:solidFill>
              </a:rPr>
              <a:t/>
            </a:r>
            <a:br>
              <a:rPr lang="uk-UA" sz="2200" dirty="0" smtClean="0">
                <a:solidFill>
                  <a:srgbClr val="660066"/>
                </a:solidFill>
              </a:rPr>
            </a:br>
            <a:r>
              <a:rPr lang="uk-UA" sz="2200" dirty="0" smtClean="0">
                <a:solidFill>
                  <a:srgbClr val="660066"/>
                </a:solidFill>
              </a:rPr>
              <a:t>(засновник ВГО «АПДО», головний редактор журналу «Вихователь-методист дошкільного закладу»)</a:t>
            </a:r>
            <a:endParaRPr lang="uk-UA" sz="2200" dirty="0">
              <a:solidFill>
                <a:srgbClr val="66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9171"/>
            <a:ext cx="144016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0835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6840759" cy="3240360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rgbClr val="660066"/>
                </a:solidFill>
              </a:rPr>
              <a:t>У </a:t>
            </a:r>
            <a:r>
              <a:rPr lang="uk-UA" sz="2800" b="1" dirty="0" smtClean="0">
                <a:solidFill>
                  <a:srgbClr val="660066"/>
                </a:solidFill>
              </a:rPr>
              <a:t>предметній або тематичній картотеці </a:t>
            </a:r>
            <a:r>
              <a:rPr lang="uk-UA" sz="2800" dirty="0" smtClean="0">
                <a:solidFill>
                  <a:srgbClr val="660066"/>
                </a:solidFill>
              </a:rPr>
              <a:t>картки з бібліографічними описами документів розміщують</a:t>
            </a:r>
            <a:r>
              <a:rPr lang="uk-UA" sz="2800" b="1" dirty="0" smtClean="0">
                <a:solidFill>
                  <a:srgbClr val="660066"/>
                </a:solidFill>
              </a:rPr>
              <a:t>  </a:t>
            </a:r>
            <a:r>
              <a:rPr lang="uk-UA" sz="2800" dirty="0" smtClean="0">
                <a:solidFill>
                  <a:srgbClr val="660066"/>
                </a:solidFill>
              </a:rPr>
              <a:t>за </a:t>
            </a:r>
            <a:r>
              <a:rPr lang="uk-UA" sz="2800" b="1" dirty="0" smtClean="0">
                <a:solidFill>
                  <a:srgbClr val="660066"/>
                </a:solidFill>
              </a:rPr>
              <a:t>назвами предметів або конкретних тем </a:t>
            </a:r>
            <a:r>
              <a:rPr lang="uk-UA" sz="2800" dirty="0" smtClean="0">
                <a:solidFill>
                  <a:srgbClr val="660066"/>
                </a:solidFill>
              </a:rPr>
              <a:t>у порядку алфавіту</a:t>
            </a:r>
            <a:br>
              <a:rPr lang="uk-UA" sz="2800" dirty="0" smtClean="0">
                <a:solidFill>
                  <a:srgbClr val="660066"/>
                </a:solidFill>
              </a:rPr>
            </a:br>
            <a:endParaRPr lang="uk-UA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70710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7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7215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420888"/>
            <a:ext cx="6624735" cy="3096344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rgbClr val="660066"/>
                </a:solidFill>
              </a:rPr>
              <a:t>-    картотека матеріалів та обладнання;</a:t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2800" dirty="0" smtClean="0">
                <a:solidFill>
                  <a:srgbClr val="660066"/>
                </a:solidFill>
              </a:rPr>
              <a:t>-    картотека психолого-педагогічної та               методичної літератури;</a:t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2800" dirty="0" smtClean="0">
                <a:solidFill>
                  <a:srgbClr val="660066"/>
                </a:solidFill>
              </a:rPr>
              <a:t>-    картотека публікацій періодичних видань;</a:t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2800" dirty="0" smtClean="0">
                <a:solidFill>
                  <a:srgbClr val="660066"/>
                </a:solidFill>
              </a:rPr>
              <a:t>-   картотека передового педагогічного досвіду</a:t>
            </a:r>
            <a:endParaRPr lang="uk-UA" sz="2800" dirty="0">
              <a:solidFill>
                <a:srgbClr val="6600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124744"/>
            <a:ext cx="52546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375054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840759" cy="4536504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uk-UA" sz="2800" dirty="0" smtClean="0">
                <a:solidFill>
                  <a:srgbClr val="660066"/>
                </a:solidFill>
              </a:rPr>
              <a:t>Можна також створювати </a:t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>допоміжні картотеки: </a:t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>        </a:t>
            </a:r>
            <a:r>
              <a:rPr lang="uk-UA" sz="2400" b="1" dirty="0" smtClean="0">
                <a:solidFill>
                  <a:srgbClr val="660066"/>
                </a:solidFill>
              </a:rPr>
              <a:t>- </a:t>
            </a:r>
            <a:r>
              <a:rPr lang="uk-UA" sz="2400" dirty="0" smtClean="0">
                <a:solidFill>
                  <a:srgbClr val="660066"/>
                </a:solidFill>
              </a:rPr>
              <a:t>нормативних документів;</a:t>
            </a:r>
            <a:br>
              <a:rPr lang="uk-UA" sz="2400" dirty="0" smtClean="0">
                <a:solidFill>
                  <a:srgbClr val="660066"/>
                </a:solidFill>
              </a:rPr>
            </a:br>
            <a:r>
              <a:rPr lang="uk-UA" sz="2400" dirty="0" smtClean="0">
                <a:solidFill>
                  <a:srgbClr val="660066"/>
                </a:solidFill>
              </a:rPr>
              <a:t>         - інноваційних технологій;</a:t>
            </a:r>
            <a:br>
              <a:rPr lang="uk-UA" sz="2400" dirty="0" smtClean="0">
                <a:solidFill>
                  <a:srgbClr val="660066"/>
                </a:solidFill>
              </a:rPr>
            </a:br>
            <a:r>
              <a:rPr lang="uk-UA" sz="2400" dirty="0" smtClean="0">
                <a:solidFill>
                  <a:srgbClr val="660066"/>
                </a:solidFill>
              </a:rPr>
              <a:t>         - дидактичних та сюжетно-рольових ігор;</a:t>
            </a:r>
            <a:br>
              <a:rPr lang="uk-UA" sz="2400" dirty="0" smtClean="0">
                <a:solidFill>
                  <a:srgbClr val="660066"/>
                </a:solidFill>
              </a:rPr>
            </a:br>
            <a:r>
              <a:rPr lang="uk-UA" sz="2400" dirty="0" smtClean="0">
                <a:solidFill>
                  <a:srgbClr val="660066"/>
                </a:solidFill>
              </a:rPr>
              <a:t>         - поетичних творів;</a:t>
            </a:r>
            <a:br>
              <a:rPr lang="uk-UA" sz="2400" dirty="0" smtClean="0">
                <a:solidFill>
                  <a:srgbClr val="660066"/>
                </a:solidFill>
              </a:rPr>
            </a:br>
            <a:r>
              <a:rPr lang="uk-UA" sz="2400" dirty="0" smtClean="0">
                <a:solidFill>
                  <a:srgbClr val="660066"/>
                </a:solidFill>
              </a:rPr>
              <a:t>         - персоналій.</a:t>
            </a:r>
            <a:br>
              <a:rPr lang="uk-UA" sz="2400" dirty="0" smtClean="0">
                <a:solidFill>
                  <a:srgbClr val="660066"/>
                </a:solidFill>
              </a:rPr>
            </a:br>
            <a:r>
              <a:rPr lang="uk-UA" sz="2400" b="1" dirty="0" smtClean="0">
                <a:solidFill>
                  <a:srgbClr val="660066"/>
                </a:solidFill>
              </a:rPr>
              <a:t>А також:</a:t>
            </a:r>
            <a:br>
              <a:rPr lang="uk-UA" sz="2400" b="1" dirty="0" smtClean="0">
                <a:solidFill>
                  <a:srgbClr val="660066"/>
                </a:solidFill>
              </a:rPr>
            </a:br>
            <a:r>
              <a:rPr lang="uk-UA" sz="2400" dirty="0" smtClean="0">
                <a:solidFill>
                  <a:srgbClr val="660066"/>
                </a:solidFill>
              </a:rPr>
              <a:t>         - фонотеку;</a:t>
            </a:r>
            <a:br>
              <a:rPr lang="uk-UA" sz="2400" dirty="0" smtClean="0">
                <a:solidFill>
                  <a:srgbClr val="660066"/>
                </a:solidFill>
              </a:rPr>
            </a:br>
            <a:r>
              <a:rPr lang="uk-UA" sz="2400" dirty="0" smtClean="0">
                <a:solidFill>
                  <a:srgbClr val="660066"/>
                </a:solidFill>
              </a:rPr>
              <a:t>         - діатеку;</a:t>
            </a:r>
            <a:br>
              <a:rPr lang="uk-UA" sz="2400" dirty="0" smtClean="0">
                <a:solidFill>
                  <a:srgbClr val="660066"/>
                </a:solidFill>
              </a:rPr>
            </a:br>
            <a:r>
              <a:rPr lang="uk-UA" sz="2400" dirty="0" smtClean="0">
                <a:solidFill>
                  <a:srgbClr val="660066"/>
                </a:solidFill>
              </a:rPr>
              <a:t>         - відеотеку тощо</a:t>
            </a:r>
            <a:endParaRPr lang="uk-UA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67018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556792"/>
            <a:ext cx="64087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Періодичність поповнення картотек варто зафіксувати у циклограмі діяльності вихователя-методиста відповідно до періодичності поповнення кабінету матеріалами.</a:t>
            </a:r>
          </a:p>
          <a:p>
            <a:r>
              <a:rPr lang="uk-UA" sz="2800" dirty="0" smtClean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Наприклад, картотеку періодичних видань варто поповнювати щомісяця, скажімо кожного першого вівторка поточного місяця</a:t>
            </a:r>
          </a:p>
        </p:txBody>
      </p:sp>
    </p:spTree>
    <p:extLst>
      <p:ext uri="{BB962C8B-B14F-4D97-AF65-F5344CB8AC3E}">
        <p14:creationId xmlns:p14="http://schemas.microsoft.com/office/powerpoint/2010/main" val="3437418628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412776"/>
            <a:ext cx="3312367" cy="4032448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rgbClr val="660066"/>
                </a:solidFill>
              </a:rPr>
              <a:t/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2400" dirty="0">
                <a:solidFill>
                  <a:srgbClr val="660066"/>
                </a:solidFill>
              </a:rPr>
              <a:t>Крім традиційних картотек нині слід </a:t>
            </a:r>
            <a:r>
              <a:rPr lang="uk-UA" sz="2400" dirty="0" smtClean="0">
                <a:solidFill>
                  <a:srgbClr val="660066"/>
                </a:solidFill>
              </a:rPr>
              <a:t>створювати </a:t>
            </a:r>
            <a:r>
              <a:rPr lang="uk-UA" sz="2400" b="1" dirty="0" smtClean="0">
                <a:solidFill>
                  <a:srgbClr val="660066"/>
                </a:solidFill>
              </a:rPr>
              <a:t>електронні </a:t>
            </a:r>
            <a:r>
              <a:rPr lang="uk-UA" sz="2400" b="1" dirty="0">
                <a:solidFill>
                  <a:srgbClr val="660066"/>
                </a:solidFill>
              </a:rPr>
              <a:t>картотеки </a:t>
            </a:r>
            <a:r>
              <a:rPr lang="uk-UA" sz="2400" b="1" dirty="0" smtClean="0">
                <a:solidFill>
                  <a:srgbClr val="660066"/>
                </a:solidFill>
              </a:rPr>
              <a:t> </a:t>
            </a:r>
            <a:r>
              <a:rPr lang="uk-UA" sz="2400" dirty="0" smtClean="0">
                <a:solidFill>
                  <a:srgbClr val="660066"/>
                </a:solidFill>
              </a:rPr>
              <a:t>чи </a:t>
            </a:r>
            <a:r>
              <a:rPr lang="uk-UA" sz="2400" b="1" dirty="0" smtClean="0">
                <a:solidFill>
                  <a:srgbClr val="660066"/>
                </a:solidFill>
              </a:rPr>
              <a:t>бази даних</a:t>
            </a:r>
            <a:r>
              <a:rPr lang="uk-UA" sz="2400" dirty="0" smtClean="0">
                <a:solidFill>
                  <a:srgbClr val="660066"/>
                </a:solidFill>
              </a:rPr>
              <a:t> та </a:t>
            </a:r>
            <a:r>
              <a:rPr lang="uk-UA" sz="2400" dirty="0">
                <a:solidFill>
                  <a:srgbClr val="660066"/>
                </a:solidFill>
              </a:rPr>
              <a:t>забезпечувати доступ педагогів до інформаційних ресурсів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5"/>
            <a:ext cx="33843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06278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4293096"/>
            <a:ext cx="5723468" cy="136815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rgbClr val="660066"/>
                </a:solidFill>
              </a:rPr>
              <a:t>Методичний кабінет </a:t>
            </a:r>
            <a:r>
              <a:rPr lang="uk-UA" sz="2400" dirty="0" smtClean="0">
                <a:solidFill>
                  <a:srgbClr val="660066"/>
                </a:solidFill>
              </a:rPr>
              <a:t>– це осередок, де сконцентровано всю інформацію про нормативне, методичне та матеріальне забезпечення освітнього процесу</a:t>
            </a:r>
            <a:endParaRPr lang="uk-UA" sz="2400" dirty="0">
              <a:solidFill>
                <a:srgbClr val="660066"/>
              </a:solidFill>
            </a:endParaRPr>
          </a:p>
        </p:txBody>
      </p:sp>
      <p:pic>
        <p:nvPicPr>
          <p:cNvPr id="2050" name="Picture 2" descr="http://odnz112.ucoz.ua/DSC_7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5"/>
            <a:ext cx="561662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45636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149385" cy="1202485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660066"/>
                </a:solidFill>
              </a:rPr>
              <a:t>Мета картотеки — </a:t>
            </a:r>
            <a:r>
              <a:rPr lang="uk-UA" sz="2800" dirty="0" smtClean="0">
                <a:solidFill>
                  <a:srgbClr val="660066"/>
                </a:solidFill>
              </a:rPr>
              <a:t>допомогти педагогу підібрати необхідний матеріал чи літературу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1873216981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501008"/>
            <a:ext cx="5758989" cy="2016224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rgbClr val="660066"/>
                </a:solidFill>
              </a:rPr>
              <a:t>Картотека</a:t>
            </a:r>
            <a:r>
              <a:rPr lang="uk-UA" sz="2400" dirty="0" smtClean="0">
                <a:solidFill>
                  <a:srgbClr val="660066"/>
                </a:solidFill>
              </a:rPr>
              <a:t> – це систематизоване зібрання карток, які містять довідкові чи облікові відомості  про документи, посібники, публікації друкованих видань, наявних у кабінеті</a:t>
            </a:r>
            <a:endParaRPr lang="uk-UA" sz="2400" dirty="0">
              <a:solidFill>
                <a:srgbClr val="66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340768"/>
            <a:ext cx="3481387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021802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7"/>
            <a:ext cx="7632848" cy="1800199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660066"/>
                </a:solidFill>
              </a:rPr>
              <a:t/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2800" dirty="0">
                <a:solidFill>
                  <a:srgbClr val="660066"/>
                </a:solidFill>
              </a:rPr>
              <a:t/>
            </a:r>
            <a:br>
              <a:rPr lang="uk-UA" sz="2800" dirty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b="1" dirty="0">
                <a:solidFill>
                  <a:srgbClr val="660066"/>
                </a:solidFill>
              </a:rPr>
              <a:t/>
            </a:r>
            <a:br>
              <a:rPr lang="uk-UA" sz="2800" b="1" dirty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b="1" dirty="0">
                <a:solidFill>
                  <a:srgbClr val="660066"/>
                </a:solidFill>
              </a:rPr>
              <a:t/>
            </a:r>
            <a:br>
              <a:rPr lang="uk-UA" sz="2800" b="1" dirty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b="1" dirty="0">
                <a:solidFill>
                  <a:srgbClr val="660066"/>
                </a:solidFill>
              </a:rPr>
              <a:t/>
            </a:r>
            <a:br>
              <a:rPr lang="uk-UA" sz="2800" b="1" dirty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b="1" dirty="0">
                <a:solidFill>
                  <a:srgbClr val="660066"/>
                </a:solidFill>
              </a:rPr>
              <a:t/>
            </a:r>
            <a:br>
              <a:rPr lang="uk-UA" sz="2800" b="1" dirty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b="1" dirty="0">
                <a:solidFill>
                  <a:srgbClr val="660066"/>
                </a:solidFill>
              </a:rPr>
              <a:t/>
            </a:r>
            <a:br>
              <a:rPr lang="uk-UA" sz="2800" b="1" dirty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000" b="1" dirty="0">
                <a:solidFill>
                  <a:srgbClr val="660066"/>
                </a:solidFill>
              </a:rPr>
              <a:t/>
            </a:r>
            <a:br>
              <a:rPr lang="uk-UA" sz="2000" b="1" dirty="0">
                <a:solidFill>
                  <a:srgbClr val="660066"/>
                </a:solidFill>
              </a:rPr>
            </a:br>
            <a:r>
              <a:rPr lang="uk-UA" sz="2400" dirty="0">
                <a:solidFill>
                  <a:srgbClr val="660066"/>
                </a:solidFill>
              </a:rPr>
              <a:t>Кожна картка картотеки містить </a:t>
            </a:r>
            <a:r>
              <a:rPr lang="uk-UA" sz="2400" dirty="0" smtClean="0">
                <a:solidFill>
                  <a:srgbClr val="660066"/>
                </a:solidFill>
              </a:rPr>
              <a:t/>
            </a:r>
            <a:br>
              <a:rPr lang="uk-UA" sz="2400" dirty="0" smtClean="0">
                <a:solidFill>
                  <a:srgbClr val="660066"/>
                </a:solidFill>
              </a:rPr>
            </a:br>
            <a:r>
              <a:rPr lang="uk-UA" sz="2400" b="1" dirty="0" smtClean="0">
                <a:solidFill>
                  <a:srgbClr val="660066"/>
                </a:solidFill>
              </a:rPr>
              <a:t>бібліографічний </a:t>
            </a:r>
            <a:r>
              <a:rPr lang="uk-UA" sz="2400" b="1" dirty="0" smtClean="0">
                <a:solidFill>
                  <a:srgbClr val="660066"/>
                </a:solidFill>
              </a:rPr>
              <a:t>опис</a:t>
            </a:r>
            <a:r>
              <a:rPr lang="uk-UA" sz="2400" dirty="0" smtClean="0">
                <a:solidFill>
                  <a:srgbClr val="660066"/>
                </a:solidFill>
              </a:rPr>
              <a:t>,</a:t>
            </a:r>
            <a:br>
              <a:rPr lang="uk-UA" sz="2400" dirty="0" smtClean="0">
                <a:solidFill>
                  <a:srgbClr val="660066"/>
                </a:solidFill>
              </a:rPr>
            </a:br>
            <a:r>
              <a:rPr lang="uk-UA" sz="2400" dirty="0" smtClean="0">
                <a:solidFill>
                  <a:srgbClr val="660066"/>
                </a:solidFill>
              </a:rPr>
              <a:t> </a:t>
            </a:r>
            <a:r>
              <a:rPr lang="uk-UA" sz="2400" dirty="0">
                <a:solidFill>
                  <a:srgbClr val="660066"/>
                </a:solidFill>
              </a:rPr>
              <a:t>інформацію для якого беруть безпосередньо з джерела, що описується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220754"/>
            <a:ext cx="4392489" cy="292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74900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800" b="1" dirty="0" smtClean="0">
                <a:solidFill>
                  <a:srgbClr val="660066"/>
                </a:solidFill>
              </a:rPr>
              <a:t>Бібліографічний опис містить такі обов’язкові елементи:</a:t>
            </a:r>
            <a:endParaRPr lang="uk-UA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uk-UA" sz="2800" b="1" dirty="0" smtClean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 </a:t>
            </a:r>
            <a:r>
              <a:rPr lang="uk-UA" sz="2800" dirty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основний </a:t>
            </a:r>
            <a:r>
              <a:rPr lang="uk-UA" sz="2800" dirty="0" smtClean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заголовок;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 прізвища та ініціали авторів;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 </a:t>
            </a:r>
            <a:r>
              <a:rPr lang="uk-UA" sz="2800" dirty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рік видання</a:t>
            </a:r>
            <a:r>
              <a:rPr lang="uk-UA" sz="2800" dirty="0" smtClean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 </a:t>
            </a:r>
            <a:r>
              <a:rPr lang="uk-UA" sz="2800" dirty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обсяг</a:t>
            </a:r>
            <a:r>
              <a:rPr lang="uk-UA" sz="2800" dirty="0" smtClean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>
                <a:solidFill>
                  <a:srgbClr val="660066"/>
                </a:solidFill>
                <a:latin typeface="Constantia"/>
                <a:ea typeface="+mj-ea"/>
                <a:cs typeface="+mj-cs"/>
              </a:rPr>
              <a:t> коротку анотацію</a:t>
            </a:r>
            <a:endParaRPr lang="uk-UA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20900"/>
            <a:ext cx="302433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761220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44824"/>
            <a:ext cx="5688631" cy="3600400"/>
          </a:xfrm>
        </p:spPr>
        <p:txBody>
          <a:bodyPr>
            <a:noAutofit/>
          </a:bodyPr>
          <a:lstStyle/>
          <a:p>
            <a:pPr algn="l"/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>
                <a:solidFill>
                  <a:srgbClr val="660066"/>
                </a:solidFill>
              </a:rPr>
              <a:t>Відповідно до </a:t>
            </a:r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>принципу </a:t>
            </a:r>
            <a:r>
              <a:rPr lang="uk-UA" sz="2800" b="1" dirty="0">
                <a:solidFill>
                  <a:srgbClr val="660066"/>
                </a:solidFill>
              </a:rPr>
              <a:t>формування </a:t>
            </a:r>
            <a:r>
              <a:rPr lang="uk-UA" sz="2800" b="1" dirty="0" smtClean="0">
                <a:solidFill>
                  <a:srgbClr val="660066"/>
                </a:solidFill>
              </a:rPr>
              <a:t/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>картотека </a:t>
            </a:r>
            <a:r>
              <a:rPr lang="uk-UA" sz="2800" b="1" dirty="0">
                <a:solidFill>
                  <a:srgbClr val="660066"/>
                </a:solidFill>
              </a:rPr>
              <a:t>може бути:</a:t>
            </a:r>
            <a:br>
              <a:rPr lang="uk-UA" sz="2800" b="1" dirty="0">
                <a:solidFill>
                  <a:srgbClr val="660066"/>
                </a:solidFill>
              </a:rPr>
            </a:br>
            <a:r>
              <a:rPr lang="uk-UA" sz="2800" dirty="0">
                <a:solidFill>
                  <a:srgbClr val="660066"/>
                </a:solidFill>
              </a:rPr>
              <a:t>        </a:t>
            </a:r>
            <a:br>
              <a:rPr lang="uk-UA" sz="2800" dirty="0">
                <a:solidFill>
                  <a:srgbClr val="660066"/>
                </a:solidFill>
              </a:rPr>
            </a:br>
            <a:r>
              <a:rPr lang="uk-UA" sz="2800" dirty="0">
                <a:solidFill>
                  <a:srgbClr val="660066"/>
                </a:solidFill>
              </a:rPr>
              <a:t>         </a:t>
            </a:r>
            <a:r>
              <a:rPr lang="uk-UA" sz="2800" dirty="0" smtClean="0">
                <a:solidFill>
                  <a:srgbClr val="660066"/>
                </a:solidFill>
              </a:rPr>
              <a:t>- </a:t>
            </a:r>
            <a:r>
              <a:rPr lang="uk-UA" sz="2800" dirty="0">
                <a:solidFill>
                  <a:srgbClr val="660066"/>
                </a:solidFill>
              </a:rPr>
              <a:t>алфавітна;</a:t>
            </a:r>
            <a:br>
              <a:rPr lang="uk-UA" sz="2800" dirty="0">
                <a:solidFill>
                  <a:srgbClr val="660066"/>
                </a:solidFill>
              </a:rPr>
            </a:br>
            <a:r>
              <a:rPr lang="uk-UA" sz="2800" dirty="0">
                <a:solidFill>
                  <a:srgbClr val="660066"/>
                </a:solidFill>
              </a:rPr>
              <a:t>         - систематична;</a:t>
            </a:r>
            <a:br>
              <a:rPr lang="uk-UA" sz="2800" dirty="0">
                <a:solidFill>
                  <a:srgbClr val="660066"/>
                </a:solidFill>
              </a:rPr>
            </a:br>
            <a:r>
              <a:rPr lang="uk-UA" sz="2800" dirty="0">
                <a:solidFill>
                  <a:srgbClr val="660066"/>
                </a:solidFill>
              </a:rPr>
              <a:t>         - предметна або тематична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67110754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542091"/>
            <a:ext cx="4608512" cy="3111045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rgbClr val="660066"/>
                </a:solidFill>
              </a:rPr>
              <a:t/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660066"/>
                </a:solidFill>
              </a:rPr>
              <a:t>У </a:t>
            </a:r>
            <a:r>
              <a:rPr lang="uk-UA" sz="2800" b="1" dirty="0" smtClean="0">
                <a:solidFill>
                  <a:srgbClr val="660066"/>
                </a:solidFill>
              </a:rPr>
              <a:t>алфавітній</a:t>
            </a:r>
            <a:r>
              <a:rPr lang="uk-UA" sz="2800" dirty="0" smtClean="0">
                <a:solidFill>
                  <a:srgbClr val="660066"/>
                </a:solidFill>
              </a:rPr>
              <a:t> </a:t>
            </a:r>
            <a:r>
              <a:rPr lang="uk-UA" sz="2800" b="1" dirty="0" smtClean="0">
                <a:solidFill>
                  <a:srgbClr val="660066"/>
                </a:solidFill>
              </a:rPr>
              <a:t>картотеці</a:t>
            </a:r>
            <a:r>
              <a:rPr lang="uk-UA" sz="2800" dirty="0" smtClean="0">
                <a:solidFill>
                  <a:srgbClr val="660066"/>
                </a:solidFill>
              </a:rPr>
              <a:t> </a:t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>картки розташовуються </a:t>
            </a:r>
            <a:br>
              <a:rPr lang="uk-UA" sz="2800" b="1" dirty="0" smtClean="0">
                <a:solidFill>
                  <a:srgbClr val="660066"/>
                </a:solidFill>
              </a:rPr>
            </a:br>
            <a:r>
              <a:rPr lang="uk-UA" sz="2800" dirty="0" smtClean="0">
                <a:solidFill>
                  <a:srgbClr val="660066"/>
                </a:solidFill>
              </a:rPr>
              <a:t>за прізвищами авторів або заголовками книг, статей, матеріалів, документів </a:t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2800" b="1" dirty="0" smtClean="0">
                <a:solidFill>
                  <a:srgbClr val="660066"/>
                </a:solidFill>
              </a:rPr>
              <a:t>в алфавітному порядку</a:t>
            </a:r>
            <a:endParaRPr lang="uk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772816"/>
            <a:ext cx="19442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22138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772816"/>
            <a:ext cx="6336703" cy="3578281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rgbClr val="660066"/>
                </a:solidFill>
              </a:rPr>
              <a:t/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2800" dirty="0">
                <a:solidFill>
                  <a:srgbClr val="660066"/>
                </a:solidFill>
              </a:rPr>
              <a:t>У </a:t>
            </a:r>
            <a:r>
              <a:rPr lang="uk-UA" sz="2800" b="1" dirty="0">
                <a:solidFill>
                  <a:srgbClr val="660066"/>
                </a:solidFill>
              </a:rPr>
              <a:t>систематичній картотеці картки з описами документів розміщують  відповідно до певної системи класифікації</a:t>
            </a:r>
            <a:r>
              <a:rPr lang="uk-UA" sz="2800" dirty="0">
                <a:solidFill>
                  <a:srgbClr val="660066"/>
                </a:solidFill>
              </a:rPr>
              <a:t>, наприклад:</a:t>
            </a:r>
            <a:br>
              <a:rPr lang="uk-UA" sz="2800" dirty="0">
                <a:solidFill>
                  <a:srgbClr val="660066"/>
                </a:solidFill>
              </a:rPr>
            </a:br>
            <a:r>
              <a:rPr lang="uk-UA" sz="2800" dirty="0" smtClean="0">
                <a:solidFill>
                  <a:srgbClr val="660066"/>
                </a:solidFill>
              </a:rPr>
              <a:t>     - </a:t>
            </a:r>
            <a:r>
              <a:rPr lang="uk-UA" sz="2800" dirty="0">
                <a:solidFill>
                  <a:srgbClr val="660066"/>
                </a:solidFill>
              </a:rPr>
              <a:t>за галузями знання;</a:t>
            </a:r>
            <a:br>
              <a:rPr lang="uk-UA" sz="2800" dirty="0">
                <a:solidFill>
                  <a:srgbClr val="660066"/>
                </a:solidFill>
              </a:rPr>
            </a:br>
            <a:r>
              <a:rPr lang="uk-UA" sz="2800" dirty="0" smtClean="0">
                <a:solidFill>
                  <a:srgbClr val="660066"/>
                </a:solidFill>
              </a:rPr>
              <a:t>     - </a:t>
            </a:r>
            <a:r>
              <a:rPr lang="uk-UA" sz="2800" dirty="0">
                <a:solidFill>
                  <a:srgbClr val="660066"/>
                </a:solidFill>
              </a:rPr>
              <a:t>за розділами програми;</a:t>
            </a:r>
            <a:br>
              <a:rPr lang="uk-UA" sz="2800" dirty="0">
                <a:solidFill>
                  <a:srgbClr val="660066"/>
                </a:solidFill>
              </a:rPr>
            </a:br>
            <a:r>
              <a:rPr lang="uk-UA" sz="2800" dirty="0" smtClean="0">
                <a:solidFill>
                  <a:srgbClr val="660066"/>
                </a:solidFill>
              </a:rPr>
              <a:t>     - </a:t>
            </a:r>
            <a:r>
              <a:rPr lang="uk-UA" sz="2800" dirty="0">
                <a:solidFill>
                  <a:srgbClr val="660066"/>
                </a:solidFill>
              </a:rPr>
              <a:t>за освітніми лініями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48445398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243</TotalTime>
  <Words>141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    Картотека як необхідний інструмент організації методичного кабінету  Наталія САВІНОВА (засновник ВГО «АПДО», головний редактор журналу «Вихователь-методист дошкільного закладу»)</vt:lpstr>
      <vt:lpstr>Методичний кабінет – це осередок, де сконцентровано всю інформацію про нормативне, методичне та матеріальне забезпечення освітнього процесу</vt:lpstr>
      <vt:lpstr>Мета картотеки — допомогти педагогу підібрати необхідний матеріал чи літературу</vt:lpstr>
      <vt:lpstr>Картотека – це систематизоване зібрання карток, які містять довідкові чи облікові відомості  про документи, посібники, публікації друкованих видань, наявних у кабінеті</vt:lpstr>
      <vt:lpstr>                Кожна картка картотеки містить  бібліографічний опис,  інформацію для якого беруть безпосередньо з джерела, що описується </vt:lpstr>
      <vt:lpstr>Бібліографічний опис містить такі обов’язкові елементи:</vt:lpstr>
      <vt:lpstr>  Відповідно до  принципу формування  картотека може бути:                   - алфавітна;          - систематична;          - предметна або тематична </vt:lpstr>
      <vt:lpstr>  У алфавітній картотеці  картки розташовуються  за прізвищами авторів або заголовками книг, статей, матеріалів, документів  в алфавітному порядку</vt:lpstr>
      <vt:lpstr> У систематичній картотеці картки з описами документів розміщують  відповідно до певної системи класифікації, наприклад:      - за галузями знання;      - за розділами програми;      - за освітніми лініями </vt:lpstr>
      <vt:lpstr>У предметній або тематичній картотеці картки з бібліографічними описами документів розміщують  за назвами предметів або конкретних тем у порядку алфавіту </vt:lpstr>
      <vt:lpstr>Презентация PowerPoint</vt:lpstr>
      <vt:lpstr>-    картотека матеріалів та обладнання; -    картотека психолого-педагогічної та               методичної літератури; -    картотека публікацій періодичних видань; -   картотека передового педагогічного досвіду</vt:lpstr>
      <vt:lpstr>Можна також створювати  допоміжні картотеки:          - нормативних документів;          - інноваційних технологій;          - дидактичних та сюжетно-рольових ігор;          - поетичних творів;          - персоналій. А також:          - фонотеку;          - діатеку;          - відеотеку тощо</vt:lpstr>
      <vt:lpstr>Презентация PowerPoint</vt:lpstr>
      <vt:lpstr> Крім традиційних картотек нині слід створювати електронні картотеки  чи бази даних та забезпечувати доступ педагогів до інформаційних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 як необхідний інструмент організації методичного кабінету</dc:title>
  <dc:creator>Рябчун Людмила</dc:creator>
  <cp:lastModifiedBy>Савинова Наталия</cp:lastModifiedBy>
  <cp:revision>22</cp:revision>
  <dcterms:created xsi:type="dcterms:W3CDTF">2013-02-25T14:23:06Z</dcterms:created>
  <dcterms:modified xsi:type="dcterms:W3CDTF">2013-02-27T17:43:54Z</dcterms:modified>
</cp:coreProperties>
</file>