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4"/>
  </p:notesMasterIdLst>
  <p:sldIdLst>
    <p:sldId id="381" r:id="rId2"/>
    <p:sldId id="362" r:id="rId3"/>
    <p:sldId id="321" r:id="rId4"/>
    <p:sldId id="382" r:id="rId5"/>
    <p:sldId id="393" r:id="rId6"/>
    <p:sldId id="384" r:id="rId7"/>
    <p:sldId id="322" r:id="rId8"/>
    <p:sldId id="388" r:id="rId9"/>
    <p:sldId id="386" r:id="rId10"/>
    <p:sldId id="387" r:id="rId11"/>
    <p:sldId id="324" r:id="rId12"/>
    <p:sldId id="385" r:id="rId13"/>
    <p:sldId id="325" r:id="rId14"/>
    <p:sldId id="326" r:id="rId15"/>
    <p:sldId id="364" r:id="rId16"/>
    <p:sldId id="340" r:id="rId17"/>
    <p:sldId id="389" r:id="rId18"/>
    <p:sldId id="390" r:id="rId19"/>
    <p:sldId id="304" r:id="rId20"/>
    <p:sldId id="309" r:id="rId21"/>
    <p:sldId id="391" r:id="rId22"/>
    <p:sldId id="394" r:id="rId23"/>
    <p:sldId id="395" r:id="rId24"/>
    <p:sldId id="313" r:id="rId25"/>
    <p:sldId id="369" r:id="rId26"/>
    <p:sldId id="370" r:id="rId27"/>
    <p:sldId id="371" r:id="rId28"/>
    <p:sldId id="372" r:id="rId29"/>
    <p:sldId id="373" r:id="rId30"/>
    <p:sldId id="308" r:id="rId31"/>
    <p:sldId id="314" r:id="rId32"/>
    <p:sldId id="392" r:id="rId3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26" autoAdjust="0"/>
    <p:restoredTop sz="94660"/>
  </p:normalViewPr>
  <p:slideViewPr>
    <p:cSldViewPr>
      <p:cViewPr varScale="1">
        <p:scale>
          <a:sx n="104" d="100"/>
          <a:sy n="104" d="100"/>
        </p:scale>
        <p:origin x="-1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2DFDD-1379-471C-ABF6-9CDD17FC5C2A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12A033-C1C6-494D-B1B6-D72E06CD2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471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4332238"/>
            <a:ext cx="8208911" cy="1833066"/>
          </a:xfrm>
        </p:spPr>
        <p:txBody>
          <a:bodyPr/>
          <a:lstStyle/>
          <a:p>
            <a:r>
              <a:rPr lang="uk-U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Голова правління ВГО «Асоціація працівників дошкільної освіти», головний редактор журналів «Практика управління дошкільним закладом», «Практика управління закладом освіти»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3378704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Ведення</a:t>
            </a:r>
            <a:r>
              <a:rPr lang="uk-UA" sz="4000" b="1" dirty="0" smtClean="0"/>
              <a:t> </a:t>
            </a:r>
            <a:r>
              <a:rPr lang="uk-UA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ділової документації у дошкільних навчальних закладах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899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060848"/>
            <a:ext cx="8208912" cy="4032448"/>
          </a:xfrm>
        </p:spPr>
        <p:txBody>
          <a:bodyPr>
            <a:normAutofit/>
          </a:bodyPr>
          <a:lstStyle/>
          <a:p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Кількість наказів і періодичність їх видання 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визначає керівник навчального закладу </a:t>
            </a: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 урахуванням типу 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дошкільного навчального закладу</a:t>
            </a: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його 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потреб та специфіки діяльності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260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08911" cy="4929411"/>
          </a:xfrm>
        </p:spPr>
        <p:txBody>
          <a:bodyPr>
            <a:normAutofit/>
          </a:bodyPr>
          <a:lstStyle/>
          <a:p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Тексти наказів </a:t>
            </a: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основної </a:t>
            </a: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 закладу та з адміністративно-господарських питань 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складаються </a:t>
            </a: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 двох частин — </a:t>
            </a:r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констатуючої (преамбули) і розпорядчої</a:t>
            </a: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констатуючій частині 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зазначають підставу, </a:t>
            </a: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обґрунтування або 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мету </a:t>
            </a: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видання наказу. </a:t>
            </a:r>
            <a:endParaRPr lang="uk-UA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Зазначена </a:t>
            </a: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частина може починатися із слів «На виконання», «З метою» тощо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/>
          </a:bodyPr>
          <a:lstStyle/>
          <a:p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36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844824"/>
            <a:ext cx="8208911" cy="4281339"/>
          </a:xfrm>
        </p:spPr>
        <p:txBody>
          <a:bodyPr>
            <a:normAutofit/>
          </a:bodyPr>
          <a:lstStyle/>
          <a:p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наказ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видають </a:t>
            </a: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підставі іншого розпорядчого документа, у констатуючій частині 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зазначають назву </a:t>
            </a: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виду цього документа, його 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автора, дату, </a:t>
            </a: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номер та заголовок. </a:t>
            </a:r>
            <a:endParaRPr lang="uk-UA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Крапка </a:t>
            </a: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кінці констатуючої частини не 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ставлять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268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204864"/>
            <a:ext cx="8712968" cy="462505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uk-UA" sz="28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08823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720840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Розпорядчу частину поділяють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на пункти і підпункти, які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нумерують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арабськими цифрами. У кожному пункті повинні бути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зазначені виконавці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(конкретні посадові (службові) особи),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конкретні завдання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(доручення) і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строки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їх виконання. Виконавці можуть бути названі також узагальнено. При цьому, як правило, не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застосовують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написання неконкретних доручень, які містять слова: «прискорити», «поліпшити», «активізувати», «звернути увагу» тощо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106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88840"/>
            <a:ext cx="8280919" cy="4608512"/>
          </a:xfrm>
        </p:spPr>
        <p:txBody>
          <a:bodyPr>
            <a:normAutofit/>
          </a:bodyPr>
          <a:lstStyle/>
          <a:p>
            <a:r>
              <a:rPr lang="uk-UA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Зміни, що </a:t>
            </a:r>
            <a:r>
              <a:rPr lang="uk-UA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вносять </a:t>
            </a:r>
            <a:r>
              <a:rPr lang="uk-UA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наказу</a:t>
            </a:r>
            <a:r>
              <a:rPr lang="uk-UA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оформляють </a:t>
            </a:r>
            <a:r>
              <a:rPr lang="uk-UA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окремим наказом, який повинен мати такий заголовок: «Про внесення змін до наказу…» із зазначенням дати, номера, назви виду розпорядчого документа, до якого </a:t>
            </a:r>
            <a:r>
              <a:rPr lang="uk-UA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вносять </a:t>
            </a:r>
            <a:r>
              <a:rPr lang="uk-UA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зміни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8328"/>
            <a:ext cx="8507288" cy="1650512"/>
          </a:xfrm>
        </p:spPr>
        <p:txBody>
          <a:bodyPr>
            <a:normAutofit/>
          </a:bodyPr>
          <a:lstStyle/>
          <a:p>
            <a:endParaRPr lang="ru-RU" sz="3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80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3" y="1340768"/>
            <a:ext cx="8208912" cy="5040560"/>
          </a:xfrm>
        </p:spPr>
        <p:txBody>
          <a:bodyPr/>
          <a:lstStyle/>
          <a:p>
            <a:r>
              <a:rPr lang="uk-UA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наказів не може включатися пункт «Наказ довести до відома</a:t>
            </a:r>
            <a:r>
              <a:rPr lang="uk-UA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…»</a:t>
            </a:r>
          </a:p>
          <a:p>
            <a:r>
              <a:rPr lang="uk-UA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Останній пункт розпорядчої частини наказу у разі потреби може містити рішення про покладення на посадову особу функцій з контролю за виконанням наказу (до функцій відноситься і ознайомлення осіб зазначених у наказі з його змістом</a:t>
            </a:r>
            <a:r>
              <a:rPr lang="uk-UA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/>
          </a:bodyPr>
          <a:lstStyle/>
          <a:p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7784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268760"/>
            <a:ext cx="8280919" cy="5256584"/>
          </a:xfrm>
        </p:spPr>
        <p:txBody>
          <a:bodyPr/>
          <a:lstStyle/>
          <a:p>
            <a:endParaRPr lang="uk-UA" sz="28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792088"/>
          </a:xfrm>
        </p:spPr>
        <p:txBody>
          <a:bodyPr>
            <a:noAutofit/>
          </a:bodyPr>
          <a:lstStyle/>
          <a:p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997839"/>
            <a:ext cx="75608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Накази з кадрових питань (особового складу)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оформляють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у вигляді індивідуальних і зведених. В індивідуальних наказах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зазначають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інформацію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про одного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працівника,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у зведених — про кількох, незалежно від того, які управлінські рішення щодо них приймаються (прийняття на роботу, призначення на посаду, переведення на іншу посаду (роботу), звільнення тощо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9283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124744"/>
            <a:ext cx="8208912" cy="5112568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тексті наказів з кадрових питань (особового складу), як правило,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констатуючу частину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зазначають.</a:t>
            </a:r>
          </a:p>
          <a:p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Розпорядчу частину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наказу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починають,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 правило, з дієслова у формі інфінітиву: «ПРИЙНЯТИ», «ПРИЗНАЧИТИ» «ПЕРЕВЕСТИ», «ЗВІЛЬНИТИ», «ВІДРЯДИТИ», «НАДАТИ», «ОГОЛОСИТИ» тощо. Далі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зазначають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великими літерами прізвище працівника, на якого поширюється дія наказу, і малими — ім’я, по батькові працівника та текст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наказу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9838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4622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3" y="1916832"/>
            <a:ext cx="8136904" cy="4608512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наказі про призначення або звільнення працівника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зазначають  повну дату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(число, місяць, рік) фактичного виходу працівника на роботу (припинення трудових відносин), розміри його посадового окладу відповідно до штатного розпису, надбавок та доплат.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кожному пункті наказу з кадрових питань (особового складу)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зазначають підставу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щодо його видання (заява працівника,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доповідна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записка, рішення атестаційної комісії тощо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522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Номенклатура справ — це </a:t>
            </a: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систематизований перелік найменувань справ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створюваних у діловодстві дошкільного навчального закладу, оформлених у відповідному порядку із зазначенням строків зберігання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справ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Номенклатура справ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437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052736"/>
            <a:ext cx="8640960" cy="5400600"/>
          </a:xfrm>
        </p:spPr>
        <p:txBody>
          <a:bodyPr>
            <a:normAutofit fontScale="55000" lnSpcReduction="20000"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Примірна</a:t>
            </a:r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інструкція</a:t>
            </a:r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діловодства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дошкільних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закладах, </a:t>
            </a:r>
            <a:r>
              <a:rPr lang="ru-RU" sz="3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затверджена</a:t>
            </a:r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наказом 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Міністерства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науки, 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молоді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спорту 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01.10.2012 № </a:t>
            </a:r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1059;</a:t>
            </a:r>
          </a:p>
          <a:p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uk-UA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Типова інструкція </a:t>
            </a:r>
            <a:r>
              <a:rPr lang="uk-UA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 діловодства у центральних органах виконавчої влади, Раді міністрів Автономної Республіки Крим, місцевих органах виконавчої влади, </a:t>
            </a:r>
            <a:r>
              <a:rPr lang="uk-UA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затверджена </a:t>
            </a:r>
            <a:r>
              <a:rPr lang="uk-UA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постановою Кабінету Міністрів України від 30.11.2011 № </a:t>
            </a:r>
            <a:r>
              <a:rPr lang="uk-UA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1242;</a:t>
            </a:r>
            <a:endParaRPr lang="uk-UA" sz="3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типових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створюються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місцевого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самоврядування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зазначенням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строків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зберігання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затверджений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наказом 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Міністерства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юстиції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12.04.2012 № 578/5 </a:t>
            </a:r>
            <a:endParaRPr lang="en-US" sz="3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</a:t>
            </a:r>
            <a:r>
              <a:rPr lang="uk-UA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роботи архівних підрозділів органів державної влади, місцевого самоврядування, підприємств, установ і організацій, </a:t>
            </a:r>
            <a:r>
              <a:rPr lang="uk-UA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затверджені </a:t>
            </a:r>
            <a:r>
              <a:rPr lang="uk-UA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наказом Державного комітету архівів України від 16.03.2001 № 16 (із змінами</a:t>
            </a:r>
            <a:r>
              <a:rPr lang="uk-UA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uk-UA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Постанова </a:t>
            </a:r>
            <a:r>
              <a:rPr lang="uk-UA" sz="3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Кабінету Міністрів України «Про проведення експертизи цінності документів» від 08.08.2007 № 1004 </a:t>
            </a:r>
            <a:endParaRPr lang="ru-RU" sz="3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570392"/>
          </a:xfrm>
        </p:spPr>
        <p:txBody>
          <a:bodyPr>
            <a:noAutofit/>
          </a:bodyPr>
          <a:lstStyle/>
          <a:p>
            <a:r>
              <a:rPr lang="uk-UA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Основні нормативно-правові документи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93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784976" cy="5328592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Існують </a:t>
            </a: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 види номенклатури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справ: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типова (розробляють </a:t>
            </a: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центральні органи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виконавчої влади);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примірна (розробляють </a:t>
            </a: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місцеві органи виконавчої влади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індивідуальна.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Незалежно від того, чи є типова або примірна номенклатури справ, кожен дошкільний навчальний заклад повинен мати </a:t>
            </a: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індивідуальну номенклатуру 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справ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Види </a:t>
            </a:r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номенклатури</a:t>
            </a: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справ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6089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844824"/>
            <a:ext cx="7992887" cy="4281339"/>
          </a:xfrm>
        </p:spPr>
        <p:txBody>
          <a:bodyPr/>
          <a:lstStyle/>
          <a:p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 час розміщення заголовків справ у номенклатурі враховується важливість документів, включених до справи, їх взаємозв’язок. На початку розміщуються заголовки справ щодо документів, які надійшли від органів вищого рівня, далі — щодо організаційно-розпорядчої документації, планово-звітної документації, листування, обліково-довідкових видів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документів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6613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1340768"/>
            <a:ext cx="8208912" cy="525658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управлінська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діяльність;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адміністративно-господарська діяльність;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кадрове забезпечення;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атестація педагогічних працівників;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методична діяльність;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соціальний захист працівників;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медичне обслуговування та харчування дітей;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охорона праці;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пожежна безпека та електробезпека;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освітній процес;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фізична культура;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музичне виховання;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гурткова робота;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логопедична служба;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психологічна служба;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 і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звітність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 fontScale="90000"/>
          </a:bodyPr>
          <a:lstStyle/>
          <a:p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Орієнтовні розділи номенклатури справ (</a:t>
            </a:r>
            <a:r>
              <a:rPr lang="uk-UA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 досвіду роботи м. Миколаєва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7717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484784"/>
            <a:ext cx="7992888" cy="4896544"/>
          </a:xfrm>
        </p:spPr>
        <p:txBody>
          <a:bodyPr/>
          <a:lstStyle/>
          <a:p>
            <a:pPr lvl="0"/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які надійшли від органів вищого рівня;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організаційно-розпорядча документація (накази, рішення, розпорядження тощо);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планово-звітна документація;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листування;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обліково-довідкові види 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документів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Autofit/>
          </a:bodyPr>
          <a:lstStyle/>
          <a:p>
            <a:r>
              <a:rPr lang="uk-UA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uk-UA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розміщення за групами заголовків справ </a:t>
            </a:r>
            <a:r>
              <a:rPr lang="uk-UA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 досвіду роботи м. Миколаєва</a:t>
            </a:r>
            <a:r>
              <a:rPr lang="uk-UA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6973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96544"/>
          </a:xfrm>
        </p:spPr>
        <p:txBody>
          <a:bodyPr>
            <a:normAutofit fontScale="92500" lnSpcReduction="20000"/>
          </a:bodyPr>
          <a:lstStyle/>
          <a:p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Документи після їх виконання групують у справи, яким надають найменування (заголовки), що у стислій узагальненій формі відтворюють склад і зміст документів у справах.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Заголовок справи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має такі складові: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назва виду справи (листування, журнал) або різновиду документів (накази, протоколи);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найменування дошкільного навчального закладу та його структурного підрозділу, що є автором документів;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найменування установи або її структурного підрозділу, до яких адресовані або від яких одержані документи;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короткий зміст документів справи;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найменування регіону або країни, з якими пов’язаний зміст документів справи;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дата періоду, до якого належать документи справи;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вказівка на наявність копій документів у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справі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04088"/>
            <a:ext cx="8352928" cy="708688"/>
          </a:xfrm>
        </p:spPr>
        <p:txBody>
          <a:bodyPr>
            <a:normAutofit/>
          </a:bodyPr>
          <a:lstStyle/>
          <a:p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Формування справ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1028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1268760"/>
            <a:ext cx="8352928" cy="5328592"/>
          </a:xfrm>
        </p:spPr>
        <p:txBody>
          <a:bodyPr/>
          <a:lstStyle/>
          <a:p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Накази формують у справи залежно від того, до якої групи вони належать. Згідно з новою класифікацією наказів номенклатурою справ навчального закладу (органу управління освітою) має бути передбачена відповідна кількість — </a:t>
            </a: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чотири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справи з наказами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Накази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формують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справи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межах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діловодного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року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Діловодний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збігається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календарним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починається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січня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2008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Формування справ з наказами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2475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268760"/>
            <a:ext cx="8280920" cy="5184576"/>
          </a:xfrm>
        </p:spPr>
        <p:txBody>
          <a:bodyPr>
            <a:normAutofit fontScale="92500"/>
          </a:bodyPr>
          <a:lstStyle/>
          <a:p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заголовках особових (персональних) та інших справ, що містять документи, пов’язані послідовністю ведення діловодства з одного конкретного питання, вживають термін «справа».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заголовках справ, що містять документи з одного питання, але не пов’язані послідовністю ведення діловодства, вживають термін «документи», а після нього у дужках наводять основні види документів справи (наприклад, </a:t>
            </a:r>
            <a:r>
              <a:rPr lang="uk-U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«Документи (доповідні записки, звіти, довідки, листування) про врахування пропозицій за результатами перевірки КРУ).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заголовках справ із листуванням зазначають кореспондента і короткий зміст документів.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заголовках справ, що містять планово-звітну документацію, зазначають період (місяць, квартал, рік), у якому створено документи.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4263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22752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412776"/>
            <a:ext cx="8280920" cy="5040560"/>
          </a:xfrm>
        </p:spPr>
        <p:txBody>
          <a:bodyPr>
            <a:normAutofit lnSpcReduction="10000"/>
          </a:bodyPr>
          <a:lstStyle/>
          <a:p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Кожна справа, включена до номенклатури, повинна мати умовне позначення арабськими цифрами — індекс.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документів, не передбачених чинними переліками, строки зберігання визначають на підставі їх вивчення експертною комісією, при цьому у номенклатурі справ роблять примітку «Строк зберігання встановлено (протокол № ___ від ___)». Для справ, сформованих із копій документів, встановлюють строк зберігання «доки не мине потреба».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Наприкінці року до номенклатури справ вносять підсумковий запис про кількість і категорії справ, фактично заведених за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рік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/>
              <a:t> 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263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3938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412776"/>
            <a:ext cx="8136903" cy="4713387"/>
          </a:xfrm>
        </p:spPr>
        <p:txBody>
          <a:bodyPr/>
          <a:lstStyle/>
          <a:p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справи вміщують лише оригінали документів або, у разі їх відсутності, — засвідчені в установленому порядку копії документів, оформлені відповідно до вимог чинних нормативних актів.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Заборонено включати до справ постійного зберігання чернетки, особисті документи, розмножені копії та документи, що підлягають поверненню (зі штампом, що належить органу вищого рівня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65323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908720"/>
            <a:ext cx="8640960" cy="5688632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35436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268760"/>
            <a:ext cx="835292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Документи групують у справи за один рік, виключаючи документи, вміщені у судові, особові та перехідні справи.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Особові справи формують протягом усього часу роботи особи у дошкільному навчальному закладі.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Після закінчення року або вирішення питання документи слід групувати в окремі справи згідно з номенклатурою справ за такими принципами: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- до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однієї справи вміщують документи лише постійного, а до іншої — тимчасового зберігання;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справи включають документи лише з одного питання або групи споріднених питань, що становлять єдиний тематичний комплекс; 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початку справи вміщують ініціативний документ, а потім документ-відповідь та всі інші документи у логічній послідовності та хронології їх видання;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- документи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створені за допомогою друкувальних засобів, групують у справи на загальних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підставах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85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352927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/>
          <a:lstStyle/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997839"/>
            <a:ext cx="77048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дошкільних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визначено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обов’язковий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зберігання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відповідають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керівник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працівники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дошкільного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навчального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закладу.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додатку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1 до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Примірної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навендено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переліку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обов’язкових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зберігання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відповідає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керівник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дошкільного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навчального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закладу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8230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 fontScale="92500" lnSpcReduction="20000"/>
          </a:bodyPr>
          <a:lstStyle/>
          <a:p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Нормативні акти (статути, положення, правила, інструкції тощо), затверджені розпорядчими документами (наказами, постановами, рішеннями), вміщують у справи разом із цими документами.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Документи засідань колегіальних органів дошкільного навчального закладу групують у дві справи: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протоколи і документи до них (доповіді, довідки, проекти рішень тощо);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документи з організації та проведення засідань колегіальних органів (порядок денний, список запрошених, макет розсадження, перелік осіб, що виступають тощо).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Протоколи засідань колегіальних органів групують у справи в хронологічному порядку і за номерами. Документи до засідань цих органів систематизують за датами та номерами протоколів, а в середині групи документів, що стосуються одного протоколу, — за порядком денним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засідання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just"/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6569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/>
          <a:lstStyle/>
          <a:p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Доручення органів вищого рівня і документи, пов’язані з їх виконанням, групують у справи або за напрямами діяльності дошкільного навчального закладу, або за авторами ініціативних документів. Невелику кількість таких документів дозволено формувати в одну справу. Усередині кожної справи згадані документи систематизують за датами доручень.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Затверджені плани, звіти, кошториси групують у справи окремо від проектів цих документів.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Листування групують за змістом і кореспондентською ознакою та систематизують у хронологічній послідовності: документ-відповідь слідом за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документом-запитом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82822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988840"/>
            <a:ext cx="8280919" cy="4137323"/>
          </a:xfrm>
        </p:spPr>
        <p:txBody>
          <a:bodyPr/>
          <a:lstStyle/>
          <a:p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Документи, що не підлягають постійному, тривалому зберіганню, відповідно акту, складеного спеціально утвореною експертною комісією,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вилучають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знищують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встановленому законодавством порядку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788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/>
          <a:lstStyle/>
          <a:p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Місцеві органи виконавчої влади, органи місцевого самоврядування та підпорядковані їм органи управління освітою </a:t>
            </a:r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мають право розробляти власні</a:t>
            </a: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(локальні) </a:t>
            </a:r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інструкції з діловодства</a:t>
            </a: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враховуючи вимоги Типової інструкції. Таке право мають і керівники дошкільних навчальних 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закладів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02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1412776"/>
            <a:ext cx="8136904" cy="4968552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Основним завданням служби діловодства відповідного органу управління освітою є </a:t>
            </a: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встановлення єдиного порядку документування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управлінської інформації і роботи з документами із застосуванням сучасних автоматизованих систем, методичне керівництво і контроль за дотриманням установленого порядку роботи з документами в структурних підрозділах установи. Окрім того, служба діловодства має </a:t>
            </a: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вжити заходів до зменшення обсягу службового листування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навчальних закладах, що належать до сфери її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управління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8287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1" cy="468052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916832"/>
            <a:ext cx="72237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Відповідно до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пун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кту 2.3 Примірної інструкції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право на створення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підписання, погодження, затвердження документів визначається актами законодавства, статутом дошкільного навчального закладу і посадовими інструкціями.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Порядок документообігу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регламентується регламентом роботи дошкільного навчального закладу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посадовими інструкціями (п. 3.2 Примірної інструкції)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37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496943" cy="5472608"/>
          </a:xfrm>
        </p:spPr>
        <p:txBody>
          <a:bodyPr>
            <a:normAutofit/>
          </a:bodyPr>
          <a:lstStyle/>
          <a:p>
            <a:pPr algn="just"/>
            <a:endParaRPr lang="uk-UA" sz="96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/>
          </a:bodyPr>
          <a:lstStyle/>
          <a:p>
            <a:r>
              <a:rPr lang="uk-UA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Класифікація наказів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556792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акази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з: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основної діяльності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дошкільного навчального закладу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адміністративно-господарських питань;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кадрових питань (особового складу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цьому група наказів з кадрових питань має додатковий розподіл на накази тривалого і тимчасового строку зберігання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307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988840"/>
            <a:ext cx="7992887" cy="4137323"/>
          </a:xfrm>
        </p:spPr>
        <p:txBody>
          <a:bodyPr>
            <a:normAutofit/>
          </a:bodyPr>
          <a:lstStyle/>
          <a:p>
            <a:r>
              <a:rPr lang="uk-UA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Наказ</a:t>
            </a:r>
            <a:r>
              <a:rPr lang="uk-UA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uk-UA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 правовий акт</a:t>
            </a:r>
            <a:r>
              <a:rPr lang="uk-UA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що видає керівник навчального закладу (органу управління освітою), який діє на засадах єдиноначальності з метою виконання всіх основних або оперативних завдань, поставлених перед навчальним закладом (органом управління освітою</a:t>
            </a:r>
            <a:r>
              <a:rPr lang="uk-UA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632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Autofit/>
          </a:bodyPr>
          <a:lstStyle/>
          <a:p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 наказу поширюється на невизначений період, якщо інше не зазначено в наказі. Накази, які не втратили своєї чинності, </a:t>
            </a:r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щорічно не дублюють</a:t>
            </a: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У разі необхідності, 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керівник навчального закладу має 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внести </a:t>
            </a: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зміни до наказу (наприклад: у зв’язку зі зміною кількісного чи якісного складу комісії). </a:t>
            </a:r>
            <a:endParaRPr lang="uk-UA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Накази 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нумерують </a:t>
            </a:r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порядку їх видання у межах календарного 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року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9804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576</TotalTime>
  <Words>1793</Words>
  <Application>Microsoft Office PowerPoint</Application>
  <PresentationFormat>Экран (4:3)</PresentationFormat>
  <Paragraphs>110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Волна</vt:lpstr>
      <vt:lpstr>Ведення ділової документації у дошкільних навчальних закладах</vt:lpstr>
      <vt:lpstr>Основні нормативно-правові документи</vt:lpstr>
      <vt:lpstr>Презентация PowerPoint</vt:lpstr>
      <vt:lpstr>Презентация PowerPoint</vt:lpstr>
      <vt:lpstr>Презентация PowerPoint</vt:lpstr>
      <vt:lpstr>Презентация PowerPoint</vt:lpstr>
      <vt:lpstr>Класифікація наказів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Номенклатура справ</vt:lpstr>
      <vt:lpstr>Види номенклатури справ</vt:lpstr>
      <vt:lpstr>Презентация PowerPoint</vt:lpstr>
      <vt:lpstr>Орієнтовні розділи номенклатури справ (з досвіду роботи м. Миколаєва)</vt:lpstr>
      <vt:lpstr>Порядок розміщення за групами заголовків справ (з досвіду роботи м. Миколаєва)</vt:lpstr>
      <vt:lpstr>Формування справ</vt:lpstr>
      <vt:lpstr>Формування справ з наказами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Омельяненко Нина</cp:lastModifiedBy>
  <cp:revision>64</cp:revision>
  <cp:lastPrinted>2012-11-23T16:35:13Z</cp:lastPrinted>
  <dcterms:modified xsi:type="dcterms:W3CDTF">2013-02-27T14:08:30Z</dcterms:modified>
</cp:coreProperties>
</file>